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23"/>
  </p:notesMasterIdLst>
  <p:sldIdLst>
    <p:sldId id="256" r:id="rId3"/>
    <p:sldId id="264" r:id="rId4"/>
    <p:sldId id="265" r:id="rId5"/>
    <p:sldId id="257" r:id="rId6"/>
    <p:sldId id="258" r:id="rId7"/>
    <p:sldId id="259" r:id="rId8"/>
    <p:sldId id="260" r:id="rId9"/>
    <p:sldId id="261" r:id="rId10"/>
    <p:sldId id="262" r:id="rId11"/>
    <p:sldId id="263" r:id="rId12"/>
    <p:sldId id="266" r:id="rId13"/>
    <p:sldId id="267" r:id="rId14"/>
    <p:sldId id="268" r:id="rId15"/>
    <p:sldId id="275"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2" autoAdjust="0"/>
    <p:restoredTop sz="94660"/>
  </p:normalViewPr>
  <p:slideViewPr>
    <p:cSldViewPr>
      <p:cViewPr>
        <p:scale>
          <a:sx n="100" d="100"/>
          <a:sy n="100" d="100"/>
        </p:scale>
        <p:origin x="-714"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4/7/2013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147650833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bright="42000" contrast="-68000"/>
          </a:blip>
          <a:srcRect/>
          <a:stretch>
            <a:fillRect l="-30000" t="-20000" r="-2000" b="12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4/7/2013 9:52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4/7/2013 9:52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4/7/2013 9:52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4/7/2013 9:52 PM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4/7/2013 9:52 PM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4/7/2013 9:52 PM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4/7/2013 9:52 PM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4/7/2013 9:52 PM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4/7/2013 9:52 PM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4/7/2013 9:52 PM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pencil.png"/>
          <p:cNvPicPr>
            <a:picLocks noChangeAspect="1"/>
          </p:cNvPicPr>
          <p:nvPr userDrawn="1"/>
        </p:nvPicPr>
        <p:blipFill>
          <a:blip r:embed="rId2"/>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4/7/2013 9:52 PM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4/7/2013 9:52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295400" y="4343400"/>
            <a:ext cx="7467600" cy="1447800"/>
          </a:xfrm>
        </p:spPr>
        <p:txBody>
          <a:bodyPr>
            <a:normAutofit/>
          </a:bodyPr>
          <a:lstStyle/>
          <a:p>
            <a:r>
              <a:rPr lang="en-US" dirty="0" smtClean="0">
                <a:solidFill>
                  <a:schemeClr val="accent1">
                    <a:lumMod val="75000"/>
                  </a:schemeClr>
                </a:solidFill>
              </a:rPr>
              <a:t>K2 (Spice), Salvia, Bath Salts</a:t>
            </a:r>
            <a:r>
              <a:rPr lang="en-US" sz="3600" dirty="0" smtClean="0">
                <a:solidFill>
                  <a:schemeClr val="accent1">
                    <a:lumMod val="75000"/>
                  </a:schemeClr>
                </a:solidFill>
              </a:rPr>
              <a:t/>
            </a:r>
            <a:br>
              <a:rPr lang="en-US" sz="3600" dirty="0" smtClean="0">
                <a:solidFill>
                  <a:schemeClr val="accent1">
                    <a:lumMod val="75000"/>
                  </a:schemeClr>
                </a:solidFill>
              </a:rPr>
            </a:br>
            <a:r>
              <a:rPr lang="en-US" sz="3600" dirty="0" smtClean="0">
                <a:solidFill>
                  <a:schemeClr val="accent1">
                    <a:lumMod val="75000"/>
                  </a:schemeClr>
                </a:solidFill>
              </a:rPr>
              <a:t>Dangerous New Drugs</a:t>
            </a:r>
            <a:endParaRPr lang="en-US" dirty="0">
              <a:solidFill>
                <a:schemeClr val="accent1">
                  <a:lumMod val="75000"/>
                </a:schemeClr>
              </a:solidFill>
            </a:endParaRPr>
          </a:p>
        </p:txBody>
      </p:sp>
      <p:sp>
        <p:nvSpPr>
          <p:cNvPr id="3" name="Rectangle 2"/>
          <p:cNvSpPr>
            <a:spLocks noGrp="1"/>
          </p:cNvSpPr>
          <p:nvPr>
            <p:ph type="subTitle" idx="1"/>
          </p:nvPr>
        </p:nvSpPr>
        <p:spPr/>
        <p:txBody>
          <a:bodyPr>
            <a:normAutofit fontScale="92500" lnSpcReduction="20000"/>
          </a:bodyPr>
          <a:lstStyle/>
          <a:p>
            <a:r>
              <a:rPr lang="en-US" dirty="0" smtClean="0"/>
              <a:t>Mr. Hageman</a:t>
            </a:r>
            <a:r>
              <a:rPr lang="en-US" dirty="0" smtClean="0"/>
              <a:t/>
            </a:r>
            <a:br>
              <a:rPr lang="en-US" dirty="0" smtClean="0"/>
            </a:br>
            <a:r>
              <a:rPr lang="en-US" dirty="0" smtClean="0"/>
              <a:t>Health</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Salvia</a:t>
            </a:r>
            <a:endParaRPr lang="en-US" dirty="0"/>
          </a:p>
        </p:txBody>
      </p:sp>
      <p:sp>
        <p:nvSpPr>
          <p:cNvPr id="3" name="Content Placeholder 2"/>
          <p:cNvSpPr>
            <a:spLocks noGrp="1"/>
          </p:cNvSpPr>
          <p:nvPr>
            <p:ph sz="quarter" idx="1"/>
          </p:nvPr>
        </p:nvSpPr>
        <p:spPr/>
        <p:txBody>
          <a:bodyPr>
            <a:normAutofit lnSpcReduction="10000"/>
          </a:bodyPr>
          <a:lstStyle/>
          <a:p>
            <a:r>
              <a:rPr lang="en-US" dirty="0"/>
              <a:t>Salvia (</a:t>
            </a:r>
            <a:r>
              <a:rPr lang="en-US" i="1" dirty="0"/>
              <a:t>Salvia </a:t>
            </a:r>
            <a:r>
              <a:rPr lang="en-US" i="1" dirty="0" err="1"/>
              <a:t>divinorum</a:t>
            </a:r>
            <a:r>
              <a:rPr lang="en-US" dirty="0"/>
              <a:t>) is an herb common to southern Mexico and Central and South America. </a:t>
            </a:r>
            <a:endParaRPr lang="en-US" dirty="0" smtClean="0"/>
          </a:p>
          <a:p>
            <a:r>
              <a:rPr lang="en-US" dirty="0" err="1"/>
              <a:t>Salvinorin</a:t>
            </a:r>
            <a:r>
              <a:rPr lang="en-US" dirty="0"/>
              <a:t>-A, the active property of salvia </a:t>
            </a:r>
            <a:r>
              <a:rPr lang="en-US" dirty="0" err="1"/>
              <a:t>divinorum</a:t>
            </a:r>
            <a:r>
              <a:rPr lang="en-US" dirty="0"/>
              <a:t>, is considered to be the most potent, selective and naturally occurring hallucinogen when smoked — </a:t>
            </a:r>
            <a:r>
              <a:rPr lang="en-US" dirty="0" smtClean="0"/>
              <a:t>rivaling </a:t>
            </a:r>
            <a:r>
              <a:rPr lang="en-US" dirty="0"/>
              <a:t>the potency of the synthetic hallucinogens like LSD.</a:t>
            </a:r>
          </a:p>
          <a:p>
            <a:r>
              <a:rPr lang="en-US" dirty="0" smtClean="0"/>
              <a:t>These </a:t>
            </a:r>
            <a:r>
              <a:rPr lang="en-US" dirty="0"/>
              <a:t>receptors differ from those activated by the more commonly known opioids, such as heroin and morphine.</a:t>
            </a:r>
            <a:endParaRPr lang="en-US" dirty="0"/>
          </a:p>
        </p:txBody>
      </p:sp>
    </p:spTree>
    <p:extLst>
      <p:ext uri="{BB962C8B-B14F-4D97-AF65-F5344CB8AC3E}">
        <p14:creationId xmlns:p14="http://schemas.microsoft.com/office/powerpoint/2010/main" val="2695762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Salvia cont.</a:t>
            </a:r>
            <a:endParaRPr lang="en-US" dirty="0"/>
          </a:p>
        </p:txBody>
      </p:sp>
      <p:sp>
        <p:nvSpPr>
          <p:cNvPr id="3" name="Content Placeholder 2"/>
          <p:cNvSpPr>
            <a:spLocks noGrp="1"/>
          </p:cNvSpPr>
          <p:nvPr>
            <p:ph sz="quarter" idx="1"/>
          </p:nvPr>
        </p:nvSpPr>
        <p:spPr/>
        <p:txBody>
          <a:bodyPr/>
          <a:lstStyle/>
          <a:p>
            <a:r>
              <a:rPr lang="en-US" dirty="0"/>
              <a:t>Traditionally, </a:t>
            </a:r>
            <a:r>
              <a:rPr lang="en-US" i="1" dirty="0"/>
              <a:t>S. </a:t>
            </a:r>
            <a:r>
              <a:rPr lang="en-US" i="1" dirty="0" err="1"/>
              <a:t>divinorum</a:t>
            </a:r>
            <a:r>
              <a:rPr lang="en-US" i="1" dirty="0"/>
              <a:t> </a:t>
            </a:r>
            <a:r>
              <a:rPr lang="en-US" dirty="0"/>
              <a:t>has been ingested by chewing fresh leaves or by drinking their extracted juices. </a:t>
            </a:r>
            <a:endParaRPr lang="en-US" dirty="0" smtClean="0"/>
          </a:p>
          <a:p>
            <a:r>
              <a:rPr lang="en-US" dirty="0" smtClean="0"/>
              <a:t>The </a:t>
            </a:r>
            <a:r>
              <a:rPr lang="en-US" dirty="0"/>
              <a:t>dried leaves of </a:t>
            </a:r>
            <a:r>
              <a:rPr lang="en-US" i="1" dirty="0"/>
              <a:t>S. </a:t>
            </a:r>
            <a:r>
              <a:rPr lang="en-US" i="1" dirty="0" err="1"/>
              <a:t>divinorum</a:t>
            </a:r>
            <a:r>
              <a:rPr lang="en-US" dirty="0" err="1"/>
              <a:t>can</a:t>
            </a:r>
            <a:r>
              <a:rPr lang="en-US" dirty="0"/>
              <a:t> </a:t>
            </a:r>
            <a:r>
              <a:rPr lang="en-US" dirty="0" smtClean="0"/>
              <a:t>can also </a:t>
            </a:r>
            <a:r>
              <a:rPr lang="en-US" dirty="0"/>
              <a:t>be smoked as a joint, consumed in water pipes, or vaporized and inhaled.</a:t>
            </a:r>
            <a:endParaRPr lang="en-US" dirty="0"/>
          </a:p>
        </p:txBody>
      </p:sp>
    </p:spTree>
    <p:extLst>
      <p:ext uri="{BB962C8B-B14F-4D97-AF65-F5344CB8AC3E}">
        <p14:creationId xmlns:p14="http://schemas.microsoft.com/office/powerpoint/2010/main" val="292474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Salvia cont.</a:t>
            </a:r>
            <a:endParaRPr lang="en-US" dirty="0"/>
          </a:p>
        </p:txBody>
      </p:sp>
      <p:sp>
        <p:nvSpPr>
          <p:cNvPr id="3" name="Content Placeholder 2"/>
          <p:cNvSpPr>
            <a:spLocks noGrp="1"/>
          </p:cNvSpPr>
          <p:nvPr>
            <p:ph sz="quarter" idx="1"/>
          </p:nvPr>
        </p:nvSpPr>
        <p:spPr/>
        <p:txBody>
          <a:bodyPr>
            <a:normAutofit/>
          </a:bodyPr>
          <a:lstStyle/>
          <a:p>
            <a:pPr fontAlgn="base"/>
            <a:r>
              <a:rPr lang="en-US" dirty="0"/>
              <a:t>People who abuse salvia generally experience hallucinations or “psychotomimetic” episodes (a transient experience that mimics a psychosis</a:t>
            </a:r>
            <a:r>
              <a:rPr lang="en-US" dirty="0" smtClean="0"/>
              <a:t>).</a:t>
            </a:r>
            <a:endParaRPr lang="en-US" dirty="0"/>
          </a:p>
          <a:p>
            <a:pPr fontAlgn="base"/>
            <a:r>
              <a:rPr lang="en-US" dirty="0"/>
              <a:t>This drug is a psychoactive hallucinogen that can cause dramatic and sometimes frightening </a:t>
            </a:r>
            <a:r>
              <a:rPr lang="en-US" dirty="0" smtClean="0"/>
              <a:t>mind-states. </a:t>
            </a:r>
          </a:p>
          <a:p>
            <a:pPr fontAlgn="base"/>
            <a:r>
              <a:rPr lang="en-US" dirty="0" smtClean="0"/>
              <a:t>They </a:t>
            </a:r>
            <a:r>
              <a:rPr lang="en-US" dirty="0"/>
              <a:t>include psychedelic-like changes in visual perception, mood and body sensations, emotional swings, </a:t>
            </a:r>
            <a:r>
              <a:rPr lang="en-US" dirty="0" smtClean="0"/>
              <a:t>and feelings of detachment</a:t>
            </a:r>
            <a:endParaRPr lang="en-US" dirty="0"/>
          </a:p>
        </p:txBody>
      </p:sp>
    </p:spTree>
    <p:extLst>
      <p:ext uri="{BB962C8B-B14F-4D97-AF65-F5344CB8AC3E}">
        <p14:creationId xmlns:p14="http://schemas.microsoft.com/office/powerpoint/2010/main" val="3624090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Salvia cont.</a:t>
            </a:r>
            <a:endParaRPr lang="en-US" dirty="0"/>
          </a:p>
        </p:txBody>
      </p:sp>
      <p:sp>
        <p:nvSpPr>
          <p:cNvPr id="3" name="Content Placeholder 2"/>
          <p:cNvSpPr>
            <a:spLocks noGrp="1"/>
          </p:cNvSpPr>
          <p:nvPr>
            <p:ph sz="quarter" idx="1"/>
          </p:nvPr>
        </p:nvSpPr>
        <p:spPr/>
        <p:txBody>
          <a:bodyPr>
            <a:normAutofit lnSpcReduction="10000"/>
          </a:bodyPr>
          <a:lstStyle/>
          <a:p>
            <a:r>
              <a:rPr lang="en-US" dirty="0"/>
              <a:t>Although Salvia currently is not a drug regulated by the Controlled Substances Act, several States and countries have passed legislation to regulate its use</a:t>
            </a:r>
            <a:r>
              <a:rPr lang="en-US" dirty="0" smtClean="0"/>
              <a:t>.</a:t>
            </a:r>
            <a:r>
              <a:rPr lang="en-US" dirty="0"/>
              <a:t> </a:t>
            </a:r>
            <a:endParaRPr lang="en-US" dirty="0" smtClean="0"/>
          </a:p>
          <a:p>
            <a:r>
              <a:rPr lang="en-US" dirty="0"/>
              <a:t>However, three states have banned the leafy green, making its possession — like that of heroin or cocaine — a felony.  </a:t>
            </a:r>
            <a:r>
              <a:rPr lang="en-US" dirty="0"/>
              <a:t/>
            </a:r>
            <a:br>
              <a:rPr lang="en-US" dirty="0"/>
            </a:br>
            <a:r>
              <a:rPr lang="en-US" dirty="0" smtClean="0"/>
              <a:t>The </a:t>
            </a:r>
            <a:r>
              <a:rPr lang="en-US" dirty="0"/>
              <a:t>Drug Enforcement Agency has listed Salvia as a drug of concern and is considering classifying it as a Schedule I drug, like LSD or marijuana.</a:t>
            </a:r>
            <a:endParaRPr lang="en-US" dirty="0"/>
          </a:p>
        </p:txBody>
      </p:sp>
    </p:spTree>
    <p:extLst>
      <p:ext uri="{BB962C8B-B14F-4D97-AF65-F5344CB8AC3E}">
        <p14:creationId xmlns:p14="http://schemas.microsoft.com/office/powerpoint/2010/main" val="930290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 Salts</a:t>
            </a:r>
            <a:endParaRPr lang="en-US" dirty="0"/>
          </a:p>
        </p:txBody>
      </p:sp>
      <p:sp>
        <p:nvSpPr>
          <p:cNvPr id="3" name="Content Placeholder 2"/>
          <p:cNvSpPr>
            <a:spLocks noGrp="1"/>
          </p:cNvSpPr>
          <p:nvPr>
            <p:ph sz="quarter" idx="1"/>
          </p:nvPr>
        </p:nvSpPr>
        <p:spPr/>
        <p:txBody>
          <a:bodyPr/>
          <a:lstStyle/>
          <a:p>
            <a:pPr marL="0" indent="0">
              <a:buNone/>
            </a:pPr>
            <a:endParaRPr lang="en-US" dirty="0"/>
          </a:p>
        </p:txBody>
      </p:sp>
      <p:pic>
        <p:nvPicPr>
          <p:cNvPr id="4098" name="Picture 2" descr="http://upload.wikimedia.org/wikipedia/en/c/cb/Bath_salts_%28drug%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600200"/>
            <a:ext cx="4038600" cy="4664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666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 Salts</a:t>
            </a:r>
            <a:endParaRPr lang="en-US" dirty="0"/>
          </a:p>
        </p:txBody>
      </p:sp>
      <p:sp>
        <p:nvSpPr>
          <p:cNvPr id="3" name="Content Placeholder 2"/>
          <p:cNvSpPr>
            <a:spLocks noGrp="1"/>
          </p:cNvSpPr>
          <p:nvPr>
            <p:ph sz="quarter" idx="1"/>
          </p:nvPr>
        </p:nvSpPr>
        <p:spPr/>
        <p:txBody>
          <a:bodyPr/>
          <a:lstStyle/>
          <a:p>
            <a:r>
              <a:rPr lang="en-US" dirty="0"/>
              <a:t>Bath Salts are sold under a number of different “brand” names, and as different products, such as plant feeder or insect repellent. </a:t>
            </a:r>
            <a:endParaRPr lang="en-US" dirty="0" smtClean="0"/>
          </a:p>
          <a:p>
            <a:r>
              <a:rPr lang="en-US" dirty="0" smtClean="0"/>
              <a:t>Brand </a:t>
            </a:r>
            <a:r>
              <a:rPr lang="en-US" dirty="0"/>
              <a:t>names include: Bliss, Blue Silk, Cloud Nine, Drone, Energy-1, Ivory Wave, Lunar Wave, Meow </a:t>
            </a:r>
            <a:r>
              <a:rPr lang="en-US" dirty="0" err="1"/>
              <a:t>Meow</a:t>
            </a:r>
            <a:r>
              <a:rPr lang="en-US" dirty="0"/>
              <a:t>, Ocean Burst, Pure Ivory, Purple Wave, Red Dove, Snow Leopard, Stardust, Vanilla Sky, White Dove, White Knight, and White Lightning.</a:t>
            </a:r>
            <a:endParaRPr lang="en-US" dirty="0"/>
          </a:p>
        </p:txBody>
      </p:sp>
    </p:spTree>
    <p:extLst>
      <p:ext uri="{BB962C8B-B14F-4D97-AF65-F5344CB8AC3E}">
        <p14:creationId xmlns:p14="http://schemas.microsoft.com/office/powerpoint/2010/main" val="2390974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 Salts cont.</a:t>
            </a:r>
            <a:endParaRPr lang="en-US" dirty="0"/>
          </a:p>
        </p:txBody>
      </p:sp>
      <p:sp>
        <p:nvSpPr>
          <p:cNvPr id="3" name="Content Placeholder 2"/>
          <p:cNvSpPr>
            <a:spLocks noGrp="1"/>
          </p:cNvSpPr>
          <p:nvPr>
            <p:ph sz="quarter" idx="1"/>
          </p:nvPr>
        </p:nvSpPr>
        <p:spPr/>
        <p:txBody>
          <a:bodyPr/>
          <a:lstStyle/>
          <a:p>
            <a:r>
              <a:rPr lang="en-US" dirty="0"/>
              <a:t>Bath Salts are substituted </a:t>
            </a:r>
            <a:r>
              <a:rPr lang="en-US" dirty="0" err="1"/>
              <a:t>cathinones</a:t>
            </a:r>
            <a:r>
              <a:rPr lang="en-US" dirty="0"/>
              <a:t>, which are synthetic, concentrated versions of the stimulant chemical in </a:t>
            </a:r>
            <a:r>
              <a:rPr lang="en-US" dirty="0" err="1"/>
              <a:t>Khat</a:t>
            </a:r>
            <a:r>
              <a:rPr lang="en-US" dirty="0"/>
              <a:t>. </a:t>
            </a:r>
            <a:endParaRPr lang="en-US" dirty="0" smtClean="0"/>
          </a:p>
          <a:p>
            <a:r>
              <a:rPr lang="en-US" dirty="0" err="1" smtClean="0"/>
              <a:t>Methylenedioxypyrovalerone</a:t>
            </a:r>
            <a:r>
              <a:rPr lang="en-US" dirty="0" smtClean="0"/>
              <a:t> </a:t>
            </a:r>
            <a:r>
              <a:rPr lang="en-US" dirty="0"/>
              <a:t>(MDPV), </a:t>
            </a:r>
            <a:r>
              <a:rPr lang="en-US" dirty="0" err="1"/>
              <a:t>mephedrone</a:t>
            </a:r>
            <a:r>
              <a:rPr lang="en-US" dirty="0"/>
              <a:t> and </a:t>
            </a:r>
            <a:r>
              <a:rPr lang="en-US" dirty="0" err="1"/>
              <a:t>methylone</a:t>
            </a:r>
            <a:r>
              <a:rPr lang="en-US" dirty="0"/>
              <a:t> are the chemicals most often found in Bath Salts</a:t>
            </a:r>
            <a:endParaRPr lang="en-US" dirty="0"/>
          </a:p>
        </p:txBody>
      </p:sp>
    </p:spTree>
    <p:extLst>
      <p:ext uri="{BB962C8B-B14F-4D97-AF65-F5344CB8AC3E}">
        <p14:creationId xmlns:p14="http://schemas.microsoft.com/office/powerpoint/2010/main" val="2390599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 Salts cont.</a:t>
            </a:r>
            <a:endParaRPr lang="en-US" dirty="0"/>
          </a:p>
        </p:txBody>
      </p:sp>
      <p:sp>
        <p:nvSpPr>
          <p:cNvPr id="3" name="Content Placeholder 2"/>
          <p:cNvSpPr>
            <a:spLocks noGrp="1"/>
          </p:cNvSpPr>
          <p:nvPr>
            <p:ph sz="quarter" idx="1"/>
          </p:nvPr>
        </p:nvSpPr>
        <p:spPr/>
        <p:txBody>
          <a:bodyPr>
            <a:normAutofit/>
          </a:bodyPr>
          <a:lstStyle/>
          <a:p>
            <a:r>
              <a:rPr lang="en-US" dirty="0"/>
              <a:t>Bath Salt products are sold in powder form in small plastic or foil packages of 200 and 500 milligrams under various brand names. </a:t>
            </a:r>
            <a:endParaRPr lang="en-US" dirty="0" smtClean="0"/>
          </a:p>
          <a:p>
            <a:r>
              <a:rPr lang="en-US" dirty="0" err="1" smtClean="0"/>
              <a:t>Mephedrone</a:t>
            </a:r>
            <a:r>
              <a:rPr lang="en-US" dirty="0" smtClean="0"/>
              <a:t> </a:t>
            </a:r>
            <a:r>
              <a:rPr lang="en-US" dirty="0"/>
              <a:t>is a fine white, off-white or slightly yellow-colored powder. It can also be found in tablet and capsule form. </a:t>
            </a:r>
          </a:p>
          <a:p>
            <a:r>
              <a:rPr lang="en-US" dirty="0"/>
              <a:t>K2 is typically sold in small, silvery plastic bags of dried leaves and marketed as incense that can be smoked. It is said to resemble potpourri.</a:t>
            </a:r>
          </a:p>
          <a:p>
            <a:endParaRPr lang="en-US" dirty="0"/>
          </a:p>
        </p:txBody>
      </p:sp>
    </p:spTree>
    <p:extLst>
      <p:ext uri="{BB962C8B-B14F-4D97-AF65-F5344CB8AC3E}">
        <p14:creationId xmlns:p14="http://schemas.microsoft.com/office/powerpoint/2010/main" val="4069949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 Salts cont.</a:t>
            </a:r>
            <a:endParaRPr lang="en-US" dirty="0"/>
          </a:p>
        </p:txBody>
      </p:sp>
      <p:sp>
        <p:nvSpPr>
          <p:cNvPr id="3" name="Content Placeholder 2"/>
          <p:cNvSpPr>
            <a:spLocks noGrp="1"/>
          </p:cNvSpPr>
          <p:nvPr>
            <p:ph sz="quarter" idx="1"/>
          </p:nvPr>
        </p:nvSpPr>
        <p:spPr/>
        <p:txBody>
          <a:bodyPr/>
          <a:lstStyle/>
          <a:p>
            <a:r>
              <a:rPr lang="en-US" dirty="0"/>
              <a:t>Bath Salts are usually ingested by sniffing/snorting. They can also be taken orally, smoked, or put into a solution and injected into veins.</a:t>
            </a:r>
            <a:endParaRPr lang="en-US" dirty="0"/>
          </a:p>
        </p:txBody>
      </p:sp>
    </p:spTree>
    <p:extLst>
      <p:ext uri="{BB962C8B-B14F-4D97-AF65-F5344CB8AC3E}">
        <p14:creationId xmlns:p14="http://schemas.microsoft.com/office/powerpoint/2010/main" val="2275957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 Salts cont.</a:t>
            </a:r>
            <a:endParaRPr lang="en-US" dirty="0"/>
          </a:p>
        </p:txBody>
      </p:sp>
      <p:sp>
        <p:nvSpPr>
          <p:cNvPr id="3" name="Content Placeholder 2"/>
          <p:cNvSpPr>
            <a:spLocks noGrp="1"/>
          </p:cNvSpPr>
          <p:nvPr>
            <p:ph sz="quarter" idx="1"/>
          </p:nvPr>
        </p:nvSpPr>
        <p:spPr/>
        <p:txBody>
          <a:bodyPr>
            <a:normAutofit lnSpcReduction="10000"/>
          </a:bodyPr>
          <a:lstStyle/>
          <a:p>
            <a:r>
              <a:rPr lang="en-US" dirty="0"/>
              <a:t>Short-term effects include very severe paranoia that can sometimes cause users to harm themselves or others. </a:t>
            </a:r>
            <a:endParaRPr lang="en-US" dirty="0" smtClean="0"/>
          </a:p>
          <a:p>
            <a:r>
              <a:rPr lang="en-US" dirty="0" smtClean="0"/>
              <a:t>Effects </a:t>
            </a:r>
            <a:r>
              <a:rPr lang="en-US" dirty="0"/>
              <a:t>reported to Poison Control Centers include suicidal thoughts, agitation, combative/violent behavior, confusion, hallucinations/psychosis, increased heart rate, hypertension, chest pain, death or serious injury. </a:t>
            </a:r>
            <a:endParaRPr lang="en-US" dirty="0" smtClean="0"/>
          </a:p>
          <a:p>
            <a:r>
              <a:rPr lang="en-US" dirty="0" smtClean="0"/>
              <a:t>The </a:t>
            </a:r>
            <a:r>
              <a:rPr lang="en-US" dirty="0"/>
              <a:t>speed of onset is 15 minutes, while the length of the high from these drugs is 4-6 hours.</a:t>
            </a:r>
            <a:endParaRPr lang="en-US" dirty="0"/>
          </a:p>
        </p:txBody>
      </p:sp>
    </p:spTree>
    <p:extLst>
      <p:ext uri="{BB962C8B-B14F-4D97-AF65-F5344CB8AC3E}">
        <p14:creationId xmlns:p14="http://schemas.microsoft.com/office/powerpoint/2010/main" val="1820520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Usage Statistics for Seniors</a:t>
            </a:r>
            <a:endParaRPr lang="en-US" dirty="0"/>
          </a:p>
        </p:txBody>
      </p:sp>
      <p:pic>
        <p:nvPicPr>
          <p:cNvPr id="2050" name="Picture 2" descr="Past year use of illicit drugs by high school seniors 2012, Marijuana/Hashish 36.4%, Synthetic Marijuana 11.3%, Hallucinogens 4.8%, Salvia 4.4%, MDMA 3.8%, Cocain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95438"/>
            <a:ext cx="6553200" cy="4922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022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 Salts cont.</a:t>
            </a:r>
            <a:endParaRPr lang="en-US" dirty="0"/>
          </a:p>
        </p:txBody>
      </p:sp>
      <p:sp>
        <p:nvSpPr>
          <p:cNvPr id="3" name="Content Placeholder 2"/>
          <p:cNvSpPr>
            <a:spLocks noGrp="1"/>
          </p:cNvSpPr>
          <p:nvPr>
            <p:ph sz="quarter" idx="1"/>
          </p:nvPr>
        </p:nvSpPr>
        <p:spPr/>
        <p:txBody>
          <a:bodyPr/>
          <a:lstStyle/>
          <a:p>
            <a:r>
              <a:rPr lang="en-US" dirty="0"/>
              <a:t>On October 21, 2011, DEA published a final order in the Federal Register exercising its emergency scheduling authority to control three of the synthetic stimulants that are used to make bath salts. </a:t>
            </a:r>
            <a:endParaRPr lang="en-US" dirty="0" smtClean="0"/>
          </a:p>
          <a:p>
            <a:r>
              <a:rPr lang="en-US" dirty="0" smtClean="0"/>
              <a:t>As </a:t>
            </a:r>
            <a:r>
              <a:rPr lang="en-US" dirty="0"/>
              <a:t>a result of this order, these synthetic stimulants are designated as Schedule I substances under the Controlled Substances Act.</a:t>
            </a:r>
            <a:endParaRPr lang="en-US" dirty="0"/>
          </a:p>
        </p:txBody>
      </p:sp>
    </p:spTree>
    <p:extLst>
      <p:ext uri="{BB962C8B-B14F-4D97-AF65-F5344CB8AC3E}">
        <p14:creationId xmlns:p14="http://schemas.microsoft.com/office/powerpoint/2010/main" val="131381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K2 – Spice – Synthetic Marijuana</a:t>
            </a:r>
            <a:endParaRPr lang="en-US" dirty="0"/>
          </a:p>
        </p:txBody>
      </p:sp>
      <p:sp>
        <p:nvSpPr>
          <p:cNvPr id="3" name="Content Placeholder 2"/>
          <p:cNvSpPr>
            <a:spLocks noGrp="1"/>
          </p:cNvSpPr>
          <p:nvPr>
            <p:ph sz="quarter" idx="1"/>
          </p:nvPr>
        </p:nvSpPr>
        <p:spPr/>
        <p:txBody>
          <a:bodyPr/>
          <a:lstStyle/>
          <a:p>
            <a:endParaRPr lang="en-US"/>
          </a:p>
        </p:txBody>
      </p:sp>
      <p:pic>
        <p:nvPicPr>
          <p:cNvPr id="3074" name="Picture 2" descr="Image of K2, a popular brand of “Spice” mix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828800"/>
            <a:ext cx="5029200" cy="375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7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K2 - Spice</a:t>
            </a:r>
            <a:endParaRPr lang="en-US" dirty="0"/>
          </a:p>
        </p:txBody>
      </p:sp>
      <p:sp>
        <p:nvSpPr>
          <p:cNvPr id="3" name="Content Placeholder 2"/>
          <p:cNvSpPr>
            <a:spLocks noGrp="1"/>
          </p:cNvSpPr>
          <p:nvPr>
            <p:ph sz="quarter" idx="1"/>
          </p:nvPr>
        </p:nvSpPr>
        <p:spPr/>
        <p:txBody>
          <a:bodyPr/>
          <a:lstStyle/>
          <a:p>
            <a:r>
              <a:rPr lang="en-US" dirty="0"/>
              <a:t>Spice—also known as K2, Fake Marijuana, Skunk, and other names—is a synthetic (or man-made) substance made from shredded dried plant materials and chemicals.  </a:t>
            </a:r>
            <a:endParaRPr lang="en-US" dirty="0" smtClean="0"/>
          </a:p>
          <a:p>
            <a:r>
              <a:rPr lang="en-US" dirty="0" smtClean="0"/>
              <a:t>Spice </a:t>
            </a:r>
            <a:r>
              <a:rPr lang="en-US" dirty="0"/>
              <a:t>appears to stimulate the same brain receptors—molecules that recognize specific chemicals and transmit messages into cells—as marijuana does and produces a similar “high.</a:t>
            </a:r>
            <a:endParaRPr lang="en-US" dirty="0"/>
          </a:p>
        </p:txBody>
      </p:sp>
    </p:spTree>
    <p:extLst>
      <p:ext uri="{BB962C8B-B14F-4D97-AF65-F5344CB8AC3E}">
        <p14:creationId xmlns:p14="http://schemas.microsoft.com/office/powerpoint/2010/main" val="2105755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Spice cont.</a:t>
            </a:r>
            <a:endParaRPr lang="en-US" dirty="0"/>
          </a:p>
        </p:txBody>
      </p:sp>
      <p:sp>
        <p:nvSpPr>
          <p:cNvPr id="3" name="Content Placeholder 2"/>
          <p:cNvSpPr>
            <a:spLocks noGrp="1"/>
          </p:cNvSpPr>
          <p:nvPr>
            <p:ph sz="quarter" idx="1"/>
          </p:nvPr>
        </p:nvSpPr>
        <p:spPr/>
        <p:txBody>
          <a:bodyPr>
            <a:normAutofit/>
          </a:bodyPr>
          <a:lstStyle/>
          <a:p>
            <a:r>
              <a:rPr lang="en-US" dirty="0"/>
              <a:t>Like marijuana, Spice is usually abused by smoking, but it can be prepared as a drink</a:t>
            </a:r>
            <a:r>
              <a:rPr lang="en-US" dirty="0" smtClean="0"/>
              <a:t>.</a:t>
            </a:r>
          </a:p>
          <a:p>
            <a:r>
              <a:rPr lang="en-US" dirty="0" smtClean="0"/>
              <a:t>Spice </a:t>
            </a:r>
            <a:r>
              <a:rPr lang="en-US" dirty="0"/>
              <a:t>is marketed as being “natural,” </a:t>
            </a:r>
            <a:r>
              <a:rPr lang="en-US" dirty="0" smtClean="0"/>
              <a:t>many people believe that is legal or regulated because it is sold in packaging and can be found in many stores across the United States.</a:t>
            </a:r>
            <a:endParaRPr lang="en-US" dirty="0"/>
          </a:p>
        </p:txBody>
      </p:sp>
    </p:spTree>
    <p:extLst>
      <p:ext uri="{BB962C8B-B14F-4D97-AF65-F5344CB8AC3E}">
        <p14:creationId xmlns:p14="http://schemas.microsoft.com/office/powerpoint/2010/main" val="373443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Dangers of Spice</a:t>
            </a:r>
            <a:endParaRPr lang="en-US" dirty="0"/>
          </a:p>
        </p:txBody>
      </p:sp>
      <p:sp>
        <p:nvSpPr>
          <p:cNvPr id="3" name="Content Placeholder 2"/>
          <p:cNvSpPr>
            <a:spLocks noGrp="1"/>
          </p:cNvSpPr>
          <p:nvPr>
            <p:ph sz="quarter" idx="1"/>
          </p:nvPr>
        </p:nvSpPr>
        <p:spPr/>
        <p:txBody>
          <a:bodyPr/>
          <a:lstStyle/>
          <a:p>
            <a:r>
              <a:rPr lang="en-US" dirty="0"/>
              <a:t>The ingredients used to make Spice can vary, and without any type of regulation, people producing Spice are using different methods and mixtures of ingredients—meaning the results could have dangerous effects on your body and brain.  Some mixtures even contain harmful metal residues.</a:t>
            </a:r>
          </a:p>
          <a:p>
            <a:endParaRPr lang="en-US" dirty="0"/>
          </a:p>
        </p:txBody>
      </p:sp>
    </p:spTree>
    <p:extLst>
      <p:ext uri="{BB962C8B-B14F-4D97-AF65-F5344CB8AC3E}">
        <p14:creationId xmlns:p14="http://schemas.microsoft.com/office/powerpoint/2010/main" val="202657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Spice cont.</a:t>
            </a:r>
            <a:endParaRPr lang="en-US" dirty="0"/>
          </a:p>
        </p:txBody>
      </p:sp>
      <p:sp>
        <p:nvSpPr>
          <p:cNvPr id="3" name="Content Placeholder 2"/>
          <p:cNvSpPr>
            <a:spLocks noGrp="1"/>
          </p:cNvSpPr>
          <p:nvPr>
            <p:ph sz="quarter" idx="1"/>
          </p:nvPr>
        </p:nvSpPr>
        <p:spPr/>
        <p:txBody>
          <a:bodyPr/>
          <a:lstStyle/>
          <a:p>
            <a:pPr fontAlgn="base"/>
            <a:r>
              <a:rPr lang="en-US" dirty="0"/>
              <a:t>Spice is illegal in the United States and in most European countries.  </a:t>
            </a:r>
            <a:endParaRPr lang="en-US" dirty="0" smtClean="0"/>
          </a:p>
          <a:p>
            <a:pPr fontAlgn="base"/>
            <a:r>
              <a:rPr lang="en-US" dirty="0" smtClean="0"/>
              <a:t>Spice </a:t>
            </a:r>
            <a:r>
              <a:rPr lang="en-US" dirty="0"/>
              <a:t>products are labeled “not fit for human consumption” and are illegal in the United States and most European countries. </a:t>
            </a:r>
            <a:endParaRPr lang="en-US" dirty="0" smtClean="0"/>
          </a:p>
          <a:p>
            <a:pPr fontAlgn="base"/>
            <a:r>
              <a:rPr lang="en-US" dirty="0" smtClean="0"/>
              <a:t>Its </a:t>
            </a:r>
            <a:r>
              <a:rPr lang="en-US" dirty="0"/>
              <a:t>side effects, like the ingredients, often vary, but emergency rooms report seeing people with rapid heart rates, vomiting, agitation, and hallucinations.</a:t>
            </a:r>
          </a:p>
          <a:p>
            <a:endParaRPr lang="en-US" dirty="0"/>
          </a:p>
        </p:txBody>
      </p:sp>
    </p:spTree>
    <p:extLst>
      <p:ext uri="{BB962C8B-B14F-4D97-AF65-F5344CB8AC3E}">
        <p14:creationId xmlns:p14="http://schemas.microsoft.com/office/powerpoint/2010/main" val="1045607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Spice cont.</a:t>
            </a:r>
            <a:endParaRPr lang="en-US" dirty="0"/>
          </a:p>
        </p:txBody>
      </p:sp>
      <p:sp>
        <p:nvSpPr>
          <p:cNvPr id="3" name="Content Placeholder 2"/>
          <p:cNvSpPr>
            <a:spLocks noGrp="1"/>
          </p:cNvSpPr>
          <p:nvPr>
            <p:ph sz="quarter" idx="1"/>
          </p:nvPr>
        </p:nvSpPr>
        <p:spPr/>
        <p:txBody>
          <a:bodyPr/>
          <a:lstStyle/>
          <a:p>
            <a:r>
              <a:rPr lang="en-US" dirty="0" smtClean="0"/>
              <a:t>Chemicals </a:t>
            </a:r>
            <a:r>
              <a:rPr lang="en-US" dirty="0"/>
              <a:t>used in Spice have a high potential for abuse and no medical benefit, </a:t>
            </a:r>
            <a:endParaRPr lang="en-US" dirty="0" smtClean="0"/>
          </a:p>
          <a:p>
            <a:r>
              <a:rPr lang="en-US" dirty="0" smtClean="0"/>
              <a:t>The Drug </a:t>
            </a:r>
            <a:r>
              <a:rPr lang="en-US" dirty="0"/>
              <a:t>Enforcement Administration (DEA) has designated the five active chemicals most frequently found in Spice as Schedule I controlled substances, making it illegal to sell, buy, or possess them. </a:t>
            </a:r>
            <a:endParaRPr lang="en-US" dirty="0"/>
          </a:p>
        </p:txBody>
      </p:sp>
    </p:spTree>
    <p:extLst>
      <p:ext uri="{BB962C8B-B14F-4D97-AF65-F5344CB8AC3E}">
        <p14:creationId xmlns:p14="http://schemas.microsoft.com/office/powerpoint/2010/main" val="321998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for Spice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Spice products are popular among young </a:t>
            </a:r>
            <a:r>
              <a:rPr lang="en-US" dirty="0" smtClean="0"/>
              <a:t>people</a:t>
            </a:r>
          </a:p>
          <a:p>
            <a:r>
              <a:rPr lang="en-US" dirty="0" smtClean="0"/>
              <a:t>Illicit </a:t>
            </a:r>
            <a:r>
              <a:rPr lang="en-US" dirty="0"/>
              <a:t>drugs most used by high-school seniors, </a:t>
            </a:r>
            <a:r>
              <a:rPr lang="en-US" dirty="0" err="1" smtClean="0"/>
              <a:t>Spcie</a:t>
            </a:r>
            <a:r>
              <a:rPr lang="en-US" dirty="0" smtClean="0"/>
              <a:t> is second </a:t>
            </a:r>
            <a:r>
              <a:rPr lang="en-US" dirty="0"/>
              <a:t>only to marijuana. (They are more popular among boys than girls — in 2012, nearly twice as many male 12th graders reported past-year use of synthetic marijuana as females in the same age group.) </a:t>
            </a:r>
            <a:endParaRPr lang="en-US" dirty="0" smtClean="0"/>
          </a:p>
          <a:p>
            <a:r>
              <a:rPr lang="en-US" dirty="0" smtClean="0"/>
              <a:t>Easy </a:t>
            </a:r>
            <a:r>
              <a:rPr lang="en-US" dirty="0"/>
              <a:t>access and the misperception that Spice products are “natural” and therefore harmless have likely contributed to their popularity. </a:t>
            </a:r>
            <a:endParaRPr lang="en-US" dirty="0" smtClean="0"/>
          </a:p>
          <a:p>
            <a:r>
              <a:rPr lang="en-US" dirty="0" smtClean="0"/>
              <a:t>Another </a:t>
            </a:r>
            <a:r>
              <a:rPr lang="en-US" dirty="0"/>
              <a:t>selling point is that the chemicals used in Spice are not easily detected in standard drug tests.</a:t>
            </a:r>
            <a:endParaRPr lang="en-US" dirty="0"/>
          </a:p>
        </p:txBody>
      </p:sp>
    </p:spTree>
    <p:extLst>
      <p:ext uri="{BB962C8B-B14F-4D97-AF65-F5344CB8AC3E}">
        <p14:creationId xmlns:p14="http://schemas.microsoft.com/office/powerpoint/2010/main" val="42834546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B6A5FA-AEDC-493D-A38F-607DB1F387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861</Words>
  <Application>Microsoft Office PowerPoint</Application>
  <PresentationFormat>On-screen Show (4:3)</PresentationFormat>
  <Paragraphs>59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Student presentation</vt:lpstr>
      <vt:lpstr>K2 (Spice), Salvia, Bath Salts Dangerous New Drugs</vt:lpstr>
      <vt:lpstr>Drug Usage Statistics for Seniors</vt:lpstr>
      <vt:lpstr>K2 – Spice – Synthetic Marijuana</vt:lpstr>
      <vt:lpstr>K2 - Spice</vt:lpstr>
      <vt:lpstr>Spice cont.</vt:lpstr>
      <vt:lpstr>Dangers of Spice</vt:lpstr>
      <vt:lpstr>Spice cont.</vt:lpstr>
      <vt:lpstr>Spice cont.</vt:lpstr>
      <vt:lpstr>Statistics for Spice</vt:lpstr>
      <vt:lpstr>Salvia</vt:lpstr>
      <vt:lpstr>Salvia cont.</vt:lpstr>
      <vt:lpstr>Salvia cont.</vt:lpstr>
      <vt:lpstr>Salvia cont.</vt:lpstr>
      <vt:lpstr>Bath Salts</vt:lpstr>
      <vt:lpstr>Bath Salts</vt:lpstr>
      <vt:lpstr>Bath Salts cont.</vt:lpstr>
      <vt:lpstr>Bath Salts cont.</vt:lpstr>
      <vt:lpstr>Bath Salts cont.</vt:lpstr>
      <vt:lpstr>Bath Salts cont.</vt:lpstr>
      <vt:lpstr>Bath Salts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presentation for college course (paper and pencil design)</dc:title>
  <dc:creator/>
  <cp:lastModifiedBy/>
  <cp:revision>1</cp:revision>
  <dcterms:modified xsi:type="dcterms:W3CDTF">2013-04-08T03:44:54Z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